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7" r:id="rId3"/>
    <p:sldId id="288" r:id="rId4"/>
    <p:sldId id="286" r:id="rId5"/>
    <p:sldId id="287" r:id="rId6"/>
    <p:sldId id="289" r:id="rId7"/>
    <p:sldId id="278" r:id="rId8"/>
    <p:sldId id="292" r:id="rId9"/>
    <p:sldId id="298" r:id="rId10"/>
    <p:sldId id="280" r:id="rId11"/>
    <p:sldId id="279" r:id="rId12"/>
    <p:sldId id="290" r:id="rId13"/>
    <p:sldId id="266" r:id="rId14"/>
    <p:sldId id="281" r:id="rId15"/>
    <p:sldId id="267" r:id="rId16"/>
    <p:sldId id="274" r:id="rId17"/>
    <p:sldId id="268" r:id="rId18"/>
    <p:sldId id="269" r:id="rId19"/>
    <p:sldId id="270" r:id="rId20"/>
    <p:sldId id="272" r:id="rId21"/>
    <p:sldId id="271" r:id="rId22"/>
    <p:sldId id="282" r:id="rId23"/>
    <p:sldId id="283" r:id="rId24"/>
    <p:sldId id="275" r:id="rId25"/>
    <p:sldId id="293" r:id="rId26"/>
    <p:sldId id="295" r:id="rId27"/>
    <p:sldId id="296" r:id="rId28"/>
    <p:sldId id="297" r:id="rId29"/>
    <p:sldId id="257" r:id="rId30"/>
    <p:sldId id="258" r:id="rId31"/>
    <p:sldId id="259" r:id="rId32"/>
    <p:sldId id="260" r:id="rId33"/>
    <p:sldId id="261" r:id="rId34"/>
    <p:sldId id="262" r:id="rId35"/>
    <p:sldId id="273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19"/>
    <p:restoredTop sz="94617"/>
  </p:normalViewPr>
  <p:slideViewPr>
    <p:cSldViewPr snapToGrid="0" snapToObjects="1">
      <p:cViewPr varScale="1">
        <p:scale>
          <a:sx n="131" d="100"/>
          <a:sy n="131" d="100"/>
        </p:scale>
        <p:origin x="1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8.pn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27.png"/><Relationship Id="rId4" Type="http://schemas.openxmlformats.org/officeDocument/2006/relationships/image" Target="../media/image33.png"/><Relationship Id="rId9" Type="http://schemas.openxmlformats.org/officeDocument/2006/relationships/image" Target="../media/image37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8.pn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27.png"/><Relationship Id="rId4" Type="http://schemas.openxmlformats.org/officeDocument/2006/relationships/image" Target="../media/image33.png"/><Relationship Id="rId9" Type="http://schemas.openxmlformats.org/officeDocument/2006/relationships/image" Target="../media/image37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20C6E-CA0D-DF47-B15E-7FBD82346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DS 6373:</a:t>
            </a:r>
            <a:br>
              <a:rPr lang="en-US" dirty="0"/>
            </a:br>
            <a:r>
              <a:rPr lang="en-US" dirty="0"/>
              <a:t>Unit 2 Live Session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B29C45-FF52-114F-B6CC-278EA86ED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62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2</a:t>
            </a:r>
          </a:p>
        </p:txBody>
      </p:sp>
    </p:spTree>
    <p:extLst>
      <p:ext uri="{BB962C8B-B14F-4D97-AF65-F5344CB8AC3E}">
        <p14:creationId xmlns:p14="http://schemas.microsoft.com/office/powerpoint/2010/main" val="419141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Breakout 3</a:t>
            </a:r>
          </a:p>
        </p:txBody>
      </p:sp>
    </p:spTree>
    <p:extLst>
      <p:ext uri="{BB962C8B-B14F-4D97-AF65-F5344CB8AC3E}">
        <p14:creationId xmlns:p14="http://schemas.microsoft.com/office/powerpoint/2010/main" val="1725103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A595C-51F4-0349-8E81-A041E8112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0944"/>
            <a:ext cx="7886700" cy="62952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 Part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55A27D-6B14-AC42-A353-0E53F4D2E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88" y="874111"/>
            <a:ext cx="2268726" cy="1227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AFB0AB-4682-8649-ADCB-C8F285FD4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219" y="3704895"/>
            <a:ext cx="2191299" cy="13722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888E85-ACBC-364B-820B-C45C285679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6"/>
          <a:stretch/>
        </p:blipFill>
        <p:spPr>
          <a:xfrm>
            <a:off x="508414" y="2305711"/>
            <a:ext cx="2268726" cy="1399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C12BBE-651E-3245-AB4C-CCFE9D93E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0220" y="833656"/>
            <a:ext cx="2191299" cy="11761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12A0B0-6090-4A4C-9CAF-D3AA36596D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91" y="3758331"/>
            <a:ext cx="2251319" cy="13991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2F5FA-3892-194F-802A-F8272F039A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0220" y="5348716"/>
            <a:ext cx="2191298" cy="12345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82E202-D832-DD4A-9246-06C2F95E95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1288" y="5260481"/>
            <a:ext cx="2268726" cy="14110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DBB4256-A755-AE48-BDE5-FAAC16127E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20220" y="2102068"/>
            <a:ext cx="2191298" cy="119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89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A595C-51F4-0349-8E81-A041E8112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0944"/>
            <a:ext cx="7886700" cy="62952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 Part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55A27D-6B14-AC42-A353-0E53F4D2E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88" y="874111"/>
            <a:ext cx="2268726" cy="1227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AFB0AB-4682-8649-ADCB-C8F285FD4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219" y="801962"/>
            <a:ext cx="2191299" cy="13722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888E85-ACBC-364B-820B-C45C285679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6"/>
          <a:stretch/>
        </p:blipFill>
        <p:spPr>
          <a:xfrm>
            <a:off x="508414" y="2305711"/>
            <a:ext cx="2268726" cy="1399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C12BBE-651E-3245-AB4C-CCFE9D93E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0220" y="2417217"/>
            <a:ext cx="2191299" cy="11761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12A0B0-6090-4A4C-9CAF-D3AA36596D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91" y="3758331"/>
            <a:ext cx="2251319" cy="13991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2F5FA-3892-194F-802A-F8272F039A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0220" y="3811533"/>
            <a:ext cx="2191298" cy="12345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82E202-D832-DD4A-9246-06C2F95E95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1288" y="5260481"/>
            <a:ext cx="2268726" cy="14110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DBB4256-A755-AE48-BDE5-FAAC16127E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20220" y="5340138"/>
            <a:ext cx="2191298" cy="119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97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3</a:t>
            </a:r>
          </a:p>
        </p:txBody>
      </p:sp>
    </p:spTree>
    <p:extLst>
      <p:ext uri="{BB962C8B-B14F-4D97-AF65-F5344CB8AC3E}">
        <p14:creationId xmlns:p14="http://schemas.microsoft.com/office/powerpoint/2010/main" val="2555749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2026-1619-0444-A40E-C0BB305CD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002" y="2576064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Aggregating</a:t>
            </a:r>
          </a:p>
        </p:txBody>
      </p:sp>
    </p:spTree>
    <p:extLst>
      <p:ext uri="{BB962C8B-B14F-4D97-AF65-F5344CB8AC3E}">
        <p14:creationId xmlns:p14="http://schemas.microsoft.com/office/powerpoint/2010/main" val="3827849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DCC4B-1A87-E243-8D21-8C8DCC1B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56" y="365126"/>
            <a:ext cx="8671446" cy="1325563"/>
          </a:xfrm>
        </p:spPr>
        <p:txBody>
          <a:bodyPr/>
          <a:lstStyle/>
          <a:p>
            <a:r>
              <a:rPr lang="en-US" dirty="0"/>
              <a:t>Power Usage By Minute for 6 months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B1B0CF-7782-0E48-8CC5-3D831729B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56" y="2651663"/>
            <a:ext cx="3882442" cy="26573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DF73EC-9D72-A74F-8489-6B2E3FB8F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131" y="2651663"/>
            <a:ext cx="4408648" cy="256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75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12DD6-DADA-2447-8432-875D1762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Hourly Power Usage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D366F-625D-3743-A672-C0D1757B9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205" y="2032757"/>
            <a:ext cx="6883590" cy="4711435"/>
          </a:xfrm>
          <a:prstGeom prst="rect">
            <a:avLst/>
          </a:prstGeom>
        </p:spPr>
      </p:pic>
      <p:pic>
        <p:nvPicPr>
          <p:cNvPr id="7170" name="Picture 2" descr="https://lh6.googleusercontent.com/aj3Js3tTFiRRjVhn8QPkgYVU_rgy83fuRIK3SNWiS5_cKrD-Ma1_qi8_ToZ26fvcDlPpWimJa8eRiqYGHXhGJ04jRGZ8pU1Fjidl2h3g1wE-kNtHkMZ6l-RGhu7uquSXTewHoVFj">
            <a:extLst>
              <a:ext uri="{FF2B5EF4-FFF2-40B4-BE49-F238E27FC236}">
                <a16:creationId xmlns:a16="http://schemas.microsoft.com/office/drawing/2014/main" id="{10D5AD2E-208C-2C44-BC64-E8C4E710B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202" y="237390"/>
            <a:ext cx="2419593" cy="158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3072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4935-77FD-5D40-8158-88F40FB2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Power Usage</a:t>
            </a:r>
          </a:p>
        </p:txBody>
      </p:sp>
      <p:pic>
        <p:nvPicPr>
          <p:cNvPr id="8194" name="Picture 2" descr="https://lh4.googleusercontent.com/Y8u4q1kRGr353YQEqaBW-Y_fJU-xfdxHJICBZjLBCFnXUZ0wRXPTrDVz67CTWzQmQFcUUg8xRYc_NyCd4TSHhb68XlNW6mXp-7j6Iy9QhkC-dzXSzGldZ1HirSNi2xkC31gXqncd">
            <a:extLst>
              <a:ext uri="{FF2B5EF4-FFF2-40B4-BE49-F238E27FC236}">
                <a16:creationId xmlns:a16="http://schemas.microsoft.com/office/drawing/2014/main" id="{E64B1FDC-F0D4-7A49-82C0-E3BD92196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364" y="208035"/>
            <a:ext cx="2196231" cy="1482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lh6.googleusercontent.com/59RxVklp3OD5u0gx-pgK_UTUu7C2_WmXuKNkykLj0nIaMD-5dg6qk2BsyW78KIq_-NgZpEOd3uBaDSv3AJlAIaozX96H0S8r7rmLvy6vPClG93AXTtZuIB7OmkF3qlAEUGkPrsTT">
            <a:extLst>
              <a:ext uri="{FF2B5EF4-FFF2-40B4-BE49-F238E27FC236}">
                <a16:creationId xmlns:a16="http://schemas.microsoft.com/office/drawing/2014/main" id="{7FF580CE-17BC-A842-BF65-019C2561A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27" y="1883865"/>
            <a:ext cx="6870886" cy="448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681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195C2-661D-E94E-8E6C-9E42DDA5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93" y="1552482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 … What should the Spectral Density of White Noise Look Like?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60B31-B092-DF43-8732-40D906E78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88" y="3408243"/>
            <a:ext cx="4801310" cy="13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05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1292-4985-704B-B289-215AB2CC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13" y="2453234"/>
            <a:ext cx="8748214" cy="1325563"/>
          </a:xfrm>
        </p:spPr>
        <p:txBody>
          <a:bodyPr/>
          <a:lstStyle/>
          <a:p>
            <a:r>
              <a:rPr lang="en-US" dirty="0"/>
              <a:t>Erratum:</a:t>
            </a:r>
            <a:br>
              <a:rPr lang="en-US" dirty="0"/>
            </a:br>
            <a:r>
              <a:rPr lang="en-US" dirty="0"/>
              <a:t>VXBAR CODE / Unit 1 Breakout Code </a:t>
            </a:r>
          </a:p>
        </p:txBody>
      </p:sp>
    </p:spTree>
    <p:extLst>
      <p:ext uri="{BB962C8B-B14F-4D97-AF65-F5344CB8AC3E}">
        <p14:creationId xmlns:p14="http://schemas.microsoft.com/office/powerpoint/2010/main" val="106642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8019-CCA5-4649-978B-10D7B71A3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the True Spectral Density Shown Below Always at Zero?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BCE04-84E7-B145-A709-B91833CFD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373" y="1690689"/>
            <a:ext cx="6073253" cy="488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42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02F0-0B2D-FF4A-9D98-94F3C997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560" y="2316756"/>
            <a:ext cx="783381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Generate 1000 observation of from a white noise process and find the sample spectral density using a </a:t>
            </a:r>
            <a:r>
              <a:rPr lang="en-US" dirty="0" err="1"/>
              <a:t>Parzen</a:t>
            </a:r>
            <a:r>
              <a:rPr lang="en-US" dirty="0"/>
              <a:t> Window.</a:t>
            </a:r>
          </a:p>
        </p:txBody>
      </p:sp>
    </p:spTree>
    <p:extLst>
      <p:ext uri="{BB962C8B-B14F-4D97-AF65-F5344CB8AC3E}">
        <p14:creationId xmlns:p14="http://schemas.microsoft.com/office/powerpoint/2010/main" val="1971712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540E-6349-4140-8FCC-CCCD9D579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412290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 Out</a:t>
            </a:r>
          </a:p>
        </p:txBody>
      </p:sp>
    </p:spTree>
    <p:extLst>
      <p:ext uri="{BB962C8B-B14F-4D97-AF65-F5344CB8AC3E}">
        <p14:creationId xmlns:p14="http://schemas.microsoft.com/office/powerpoint/2010/main" val="3423720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0E49C-7923-7E4D-B5EB-4E2F07FF3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8132F-49CC-884C-9C09-FA1A20AC4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859" y="1839273"/>
            <a:ext cx="8529425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Load the Data</a:t>
            </a:r>
          </a:p>
          <a:p>
            <a:pPr marL="971550" lvl="1" indent="-514350">
              <a:buAutoNum type="arabicPeriod"/>
            </a:pPr>
            <a:r>
              <a:rPr lang="en-US" dirty="0"/>
              <a:t>Filter the data to get only the sales for Store 8 and Item 1.  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en-US" dirty="0"/>
              <a:t>Stor8Item1 = Walmart %&gt;% filter(item == 1 &amp; store == 8)</a:t>
            </a:r>
          </a:p>
          <a:p>
            <a:pPr marL="514350" indent="-514350">
              <a:buAutoNum type="arabicPeriod"/>
            </a:pPr>
            <a:r>
              <a:rPr lang="en-US" dirty="0"/>
              <a:t>Does the data come from a stationary process? Make sure and address all 3 conditions.</a:t>
            </a:r>
          </a:p>
          <a:p>
            <a:pPr marL="514350" indent="-514350">
              <a:buAutoNum type="arabicPeriod"/>
            </a:pPr>
            <a:r>
              <a:rPr lang="en-US" dirty="0"/>
              <a:t>The client believes there is yearly and weekly seasonality in the data.  Is there evidence of this with respect to the spectral density? </a:t>
            </a:r>
          </a:p>
        </p:txBody>
      </p:sp>
    </p:spTree>
    <p:extLst>
      <p:ext uri="{BB962C8B-B14F-4D97-AF65-F5344CB8AC3E}">
        <p14:creationId xmlns:p14="http://schemas.microsoft.com/office/powerpoint/2010/main" val="14229707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E5F2-E03F-9D45-951A-EB89779B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4C0AC-7170-7041-B984-9DCA2C194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22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Breakout 2</a:t>
            </a:r>
          </a:p>
        </p:txBody>
      </p:sp>
    </p:spTree>
    <p:extLst>
      <p:ext uri="{BB962C8B-B14F-4D97-AF65-F5344CB8AC3E}">
        <p14:creationId xmlns:p14="http://schemas.microsoft.com/office/powerpoint/2010/main" val="314465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6314B-DED2-0848-9FB4-70BD9265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22" y="255944"/>
            <a:ext cx="7886700" cy="49382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Up!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14B24-19B9-7D4C-A0C0-DB802DE2D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88" y="756709"/>
            <a:ext cx="2266861" cy="1454718"/>
          </a:xfrm>
          <a:prstGeom prst="rect">
            <a:avLst/>
          </a:prstGeom>
        </p:spPr>
      </p:pic>
      <p:pic>
        <p:nvPicPr>
          <p:cNvPr id="5" name="Picture 2" descr="https://lh4.googleusercontent.com/Y8u4q1kRGr353YQEqaBW-Y_fJU-xfdxHJICBZjLBCFnXUZ0wRXPTrDVz67CTWzQmQFcUUg8xRYc_NyCd4TSHhb68XlNW6mXp-7j6Iy9QhkC-dzXSzGldZ1HirSNi2xkC31gXqncd">
            <a:extLst>
              <a:ext uri="{FF2B5EF4-FFF2-40B4-BE49-F238E27FC236}">
                <a16:creationId xmlns:a16="http://schemas.microsoft.com/office/drawing/2014/main" id="{A974776E-7E79-584A-8446-67C3A55F9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031" y="5239627"/>
            <a:ext cx="1840838" cy="1242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A83965-878B-AD43-B829-524557F69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88" y="2211427"/>
            <a:ext cx="2253689" cy="1480283"/>
          </a:xfrm>
          <a:prstGeom prst="rect">
            <a:avLst/>
          </a:prstGeom>
        </p:spPr>
      </p:pic>
      <p:pic>
        <p:nvPicPr>
          <p:cNvPr id="7" name="Picture 2" descr="https://lh6.googleusercontent.com/aj3Js3tTFiRRjVhn8QPkgYVU_rgy83fuRIK3SNWiS5_cKrD-Ma1_qi8_ToZ26fvcDlPpWimJa8eRiqYGHXhGJ04jRGZ8pU1Fjidl2h3g1wE-kNtHkMZ6l-RGhu7uquSXTewHoVFj">
            <a:extLst>
              <a:ext uri="{FF2B5EF4-FFF2-40B4-BE49-F238E27FC236}">
                <a16:creationId xmlns:a16="http://schemas.microsoft.com/office/drawing/2014/main" id="{2A01D712-E457-584F-BC8E-CFDC8AA48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058" y="756709"/>
            <a:ext cx="1950777" cy="127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4.googleusercontent.com/dVrYQOOPwy--WAdJ7Ias-zsHVjTaP2gphwwo-Tg6Xnrd8gFZ_J9682K6lZBhzCiWNIZYgf9yYfRfjpiHra0ocHa81py7Z7j4UjJ-R9icb83nqTnXx4GkaBAcThvXMQcE-PmXtPpj">
            <a:extLst>
              <a:ext uri="{FF2B5EF4-FFF2-40B4-BE49-F238E27FC236}">
                <a16:creationId xmlns:a16="http://schemas.microsoft.com/office/drawing/2014/main" id="{F158BB6F-CD94-514F-9BF2-E5C330384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922" y="2222670"/>
            <a:ext cx="2453051" cy="110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s://lh5.googleusercontent.com/dC5QcjnzUMmRrX0ni26TsrHehWA86gCC0QlScaWdmiKzjtwlhcMSWmtqPEqVNtpMGKaY6G0oNJf8MNnZNyMxdrWqKZbg2bIAgOhFt89a9FKxAAxGncYs0MUNAFWMYY52upg4Cfhp">
            <a:extLst>
              <a:ext uri="{FF2B5EF4-FFF2-40B4-BE49-F238E27FC236}">
                <a16:creationId xmlns:a16="http://schemas.microsoft.com/office/drawing/2014/main" id="{DC605B6C-FD0B-2C44-BAF9-893C90786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88" y="3654242"/>
            <a:ext cx="2104220" cy="152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C5610AD-25C5-ED42-962D-701CDE8B82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27209" y="3465402"/>
            <a:ext cx="2226479" cy="1774225"/>
          </a:xfrm>
          <a:prstGeom prst="rect">
            <a:avLst/>
          </a:prstGeom>
        </p:spPr>
      </p:pic>
      <p:pic>
        <p:nvPicPr>
          <p:cNvPr id="12" name="Picture 2" descr="https://lh6.googleusercontent.com/KR2xOCjdzONN6UZesmRQsQlZijHWEGKCDk0Prk2GTbBn8IUnmbrP6rWgnP-gzv4dpn529vmw8OdZI473v5egdoL-o4kTNvUYVN9fEoEmRLQLOqAnzg5KUTSSlpKL02dGXXQMcWFg">
            <a:extLst>
              <a:ext uri="{FF2B5EF4-FFF2-40B4-BE49-F238E27FC236}">
                <a16:creationId xmlns:a16="http://schemas.microsoft.com/office/drawing/2014/main" id="{EA633D2B-E36C-BB47-A1A0-AF659A910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63" y="5184492"/>
            <a:ext cx="2710270" cy="1615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72B1865-EF44-9E4E-AC98-9EA4D7C74B65}"/>
              </a:ext>
            </a:extLst>
          </p:cNvPr>
          <p:cNvSpPr txBox="1"/>
          <p:nvPr/>
        </p:nvSpPr>
        <p:spPr>
          <a:xfrm>
            <a:off x="263665" y="1246785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0EF7E-9E17-AF4C-8BA4-CA9D06C8D74B}"/>
              </a:ext>
            </a:extLst>
          </p:cNvPr>
          <p:cNvSpPr txBox="1"/>
          <p:nvPr/>
        </p:nvSpPr>
        <p:spPr>
          <a:xfrm>
            <a:off x="250493" y="267649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7D9BEA-87AB-7848-9F3E-52FCB9FE8CAA}"/>
              </a:ext>
            </a:extLst>
          </p:cNvPr>
          <p:cNvSpPr txBox="1"/>
          <p:nvPr/>
        </p:nvSpPr>
        <p:spPr>
          <a:xfrm>
            <a:off x="250492" y="415677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A7056A-B875-9A43-B287-569E65EA99C1}"/>
              </a:ext>
            </a:extLst>
          </p:cNvPr>
          <p:cNvSpPr txBox="1"/>
          <p:nvPr/>
        </p:nvSpPr>
        <p:spPr>
          <a:xfrm>
            <a:off x="88544" y="5783118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000614-5069-B74F-9F82-2441AA28147F}"/>
              </a:ext>
            </a:extLst>
          </p:cNvPr>
          <p:cNvSpPr txBox="1"/>
          <p:nvPr/>
        </p:nvSpPr>
        <p:spPr>
          <a:xfrm>
            <a:off x="5631462" y="121275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3EA174-C42E-364B-B980-A0271B029287}"/>
              </a:ext>
            </a:extLst>
          </p:cNvPr>
          <p:cNvSpPr txBox="1"/>
          <p:nvPr/>
        </p:nvSpPr>
        <p:spPr>
          <a:xfrm>
            <a:off x="5618290" y="2642457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52DC34-09FD-394F-B4A7-69FAD94D1F26}"/>
              </a:ext>
            </a:extLst>
          </p:cNvPr>
          <p:cNvSpPr txBox="1"/>
          <p:nvPr/>
        </p:nvSpPr>
        <p:spPr>
          <a:xfrm>
            <a:off x="5618289" y="4122740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E705CD-7B84-E740-BEA6-8D5020176388}"/>
              </a:ext>
            </a:extLst>
          </p:cNvPr>
          <p:cNvSpPr txBox="1"/>
          <p:nvPr/>
        </p:nvSpPr>
        <p:spPr>
          <a:xfrm>
            <a:off x="5456341" y="574908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269579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6314B-DED2-0848-9FB4-70BD9265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22" y="255944"/>
            <a:ext cx="7886700" cy="49382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Up!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14B24-19B9-7D4C-A0C0-DB802DE2D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88" y="756709"/>
            <a:ext cx="2266861" cy="1454718"/>
          </a:xfrm>
          <a:prstGeom prst="rect">
            <a:avLst/>
          </a:prstGeom>
        </p:spPr>
      </p:pic>
      <p:pic>
        <p:nvPicPr>
          <p:cNvPr id="5" name="Picture 2" descr="https://lh4.googleusercontent.com/Y8u4q1kRGr353YQEqaBW-Y_fJU-xfdxHJICBZjLBCFnXUZ0wRXPTrDVz67CTWzQmQFcUUg8xRYc_NyCd4TSHhb68XlNW6mXp-7j6Iy9QhkC-dzXSzGldZ1HirSNi2xkC31gXqncd">
            <a:extLst>
              <a:ext uri="{FF2B5EF4-FFF2-40B4-BE49-F238E27FC236}">
                <a16:creationId xmlns:a16="http://schemas.microsoft.com/office/drawing/2014/main" id="{A974776E-7E79-584A-8446-67C3A55F9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317" y="749773"/>
            <a:ext cx="1840838" cy="1242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A83965-878B-AD43-B829-524557F69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88" y="2211427"/>
            <a:ext cx="2253689" cy="1480283"/>
          </a:xfrm>
          <a:prstGeom prst="rect">
            <a:avLst/>
          </a:prstGeom>
        </p:spPr>
      </p:pic>
      <p:pic>
        <p:nvPicPr>
          <p:cNvPr id="7" name="Picture 2" descr="https://lh6.googleusercontent.com/aj3Js3tTFiRRjVhn8QPkgYVU_rgy83fuRIK3SNWiS5_cKrD-Ma1_qi8_ToZ26fvcDlPpWimJa8eRiqYGHXhGJ04jRGZ8pU1Fjidl2h3g1wE-kNtHkMZ6l-RGhu7uquSXTewHoVFj">
            <a:extLst>
              <a:ext uri="{FF2B5EF4-FFF2-40B4-BE49-F238E27FC236}">
                <a16:creationId xmlns:a16="http://schemas.microsoft.com/office/drawing/2014/main" id="{2A01D712-E457-584F-BC8E-CFDC8AA48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026" y="2250333"/>
            <a:ext cx="1950777" cy="127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4.googleusercontent.com/dVrYQOOPwy--WAdJ7Ias-zsHVjTaP2gphwwo-Tg6Xnrd8gFZ_J9682K6lZBhzCiWNIZYgf9yYfRfjpiHra0ocHa81py7Z7j4UjJ-R9icb83nqTnXx4GkaBAcThvXMQcE-PmXtPpj">
            <a:extLst>
              <a:ext uri="{FF2B5EF4-FFF2-40B4-BE49-F238E27FC236}">
                <a16:creationId xmlns:a16="http://schemas.microsoft.com/office/drawing/2014/main" id="{F158BB6F-CD94-514F-9BF2-E5C330384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211" y="3737255"/>
            <a:ext cx="2453051" cy="110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s://lh5.googleusercontent.com/dC5QcjnzUMmRrX0ni26TsrHehWA86gCC0QlScaWdmiKzjtwlhcMSWmtqPEqVNtpMGKaY6G0oNJf8MNnZNyMxdrWqKZbg2bIAgOhFt89a9FKxAAxGncYs0MUNAFWMYY52upg4Cfhp">
            <a:extLst>
              <a:ext uri="{FF2B5EF4-FFF2-40B4-BE49-F238E27FC236}">
                <a16:creationId xmlns:a16="http://schemas.microsoft.com/office/drawing/2014/main" id="{DC605B6C-FD0B-2C44-BAF9-893C90786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88" y="3654242"/>
            <a:ext cx="2104220" cy="152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C5610AD-25C5-ED42-962D-701CDE8B82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9174" y="5025588"/>
            <a:ext cx="2226479" cy="1774225"/>
          </a:xfrm>
          <a:prstGeom prst="rect">
            <a:avLst/>
          </a:prstGeom>
        </p:spPr>
      </p:pic>
      <p:pic>
        <p:nvPicPr>
          <p:cNvPr id="12" name="Picture 2" descr="https://lh6.googleusercontent.com/KR2xOCjdzONN6UZesmRQsQlZijHWEGKCDk0Prk2GTbBn8IUnmbrP6rWgnP-gzv4dpn529vmw8OdZI473v5egdoL-o4kTNvUYVN9fEoEmRLQLOqAnzg5KUTSSlpKL02dGXXQMcWFg">
            <a:extLst>
              <a:ext uri="{FF2B5EF4-FFF2-40B4-BE49-F238E27FC236}">
                <a16:creationId xmlns:a16="http://schemas.microsoft.com/office/drawing/2014/main" id="{EA633D2B-E36C-BB47-A1A0-AF659A910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63" y="5184492"/>
            <a:ext cx="2710270" cy="1615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711878-2950-8749-B054-F15F9190B16F}"/>
              </a:ext>
            </a:extLst>
          </p:cNvPr>
          <p:cNvSpPr txBox="1"/>
          <p:nvPr/>
        </p:nvSpPr>
        <p:spPr>
          <a:xfrm>
            <a:off x="263665" y="1246785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566085-D357-D441-A11A-2318D8DCAA6A}"/>
              </a:ext>
            </a:extLst>
          </p:cNvPr>
          <p:cNvSpPr txBox="1"/>
          <p:nvPr/>
        </p:nvSpPr>
        <p:spPr>
          <a:xfrm>
            <a:off x="250493" y="267649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77DADF-B2E5-DA42-A790-DB2A087FDFBC}"/>
              </a:ext>
            </a:extLst>
          </p:cNvPr>
          <p:cNvSpPr txBox="1"/>
          <p:nvPr/>
        </p:nvSpPr>
        <p:spPr>
          <a:xfrm>
            <a:off x="250492" y="415677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73FDEA-05ED-2F40-A388-DBD3AB319A2B}"/>
              </a:ext>
            </a:extLst>
          </p:cNvPr>
          <p:cNvSpPr txBox="1"/>
          <p:nvPr/>
        </p:nvSpPr>
        <p:spPr>
          <a:xfrm>
            <a:off x="88544" y="5783118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3D127-6A4E-B841-B2ED-6906A74ADFA6}"/>
              </a:ext>
            </a:extLst>
          </p:cNvPr>
          <p:cNvSpPr txBox="1"/>
          <p:nvPr/>
        </p:nvSpPr>
        <p:spPr>
          <a:xfrm>
            <a:off x="5719001" y="1246785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9DB607-BD5B-E548-95B6-C291825B1776}"/>
              </a:ext>
            </a:extLst>
          </p:cNvPr>
          <p:cNvSpPr txBox="1"/>
          <p:nvPr/>
        </p:nvSpPr>
        <p:spPr>
          <a:xfrm>
            <a:off x="5705829" y="267649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3D68C4-034E-D741-9558-0D23F32FFE9B}"/>
              </a:ext>
            </a:extLst>
          </p:cNvPr>
          <p:cNvSpPr txBox="1"/>
          <p:nvPr/>
        </p:nvSpPr>
        <p:spPr>
          <a:xfrm>
            <a:off x="5705828" y="415677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CD8401-7B5B-6541-BF46-66A34C4AF326}"/>
              </a:ext>
            </a:extLst>
          </p:cNvPr>
          <p:cNvSpPr txBox="1"/>
          <p:nvPr/>
        </p:nvSpPr>
        <p:spPr>
          <a:xfrm>
            <a:off x="5543880" y="5783118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594447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2</a:t>
            </a:r>
          </a:p>
        </p:txBody>
      </p:sp>
    </p:spTree>
    <p:extLst>
      <p:ext uri="{BB962C8B-B14F-4D97-AF65-F5344CB8AC3E}">
        <p14:creationId xmlns:p14="http://schemas.microsoft.com/office/powerpoint/2010/main" val="25290066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248D3-97F3-FE4C-AA8E-1DDD3FE72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lh6.googleusercontent.com/KR2xOCjdzONN6UZesmRQsQlZijHWEGKCDk0Prk2GTbBn8IUnmbrP6rWgnP-gzv4dpn529vmw8OdZI473v5egdoL-o4kTNvUYVN9fEoEmRLQLOqAnzg5KUTSSlpKL02dGXXQMcWFg">
            <a:extLst>
              <a:ext uri="{FF2B5EF4-FFF2-40B4-BE49-F238E27FC236}">
                <a16:creationId xmlns:a16="http://schemas.microsoft.com/office/drawing/2014/main" id="{41C28E74-3E95-ED4D-8900-27EB55F01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649" y="1977884"/>
            <a:ext cx="7314701" cy="435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4308F8-B10C-6243-8544-A4975E6DB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496" y="1566865"/>
            <a:ext cx="32512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Breakout 1</a:t>
            </a:r>
          </a:p>
        </p:txBody>
      </p:sp>
    </p:spTree>
    <p:extLst>
      <p:ext uri="{BB962C8B-B14F-4D97-AF65-F5344CB8AC3E}">
        <p14:creationId xmlns:p14="http://schemas.microsoft.com/office/powerpoint/2010/main" val="11459431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DAA4C-3CA0-6F4D-BEAD-FBF30227E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lh4.googleusercontent.com/QAgm4BVxDBnqXYZFLcSGlGA07djdc47AoossW_HNNWYW_ZJaDzlhW3VidVTKGC8zJarUp5di2Yp1E2KZEx1eyChM2GviN5Pds5AdrXDOeBN-XwyWzSjim612n2C1jagMi2DebWFk">
            <a:extLst>
              <a:ext uri="{FF2B5EF4-FFF2-40B4-BE49-F238E27FC236}">
                <a16:creationId xmlns:a16="http://schemas.microsoft.com/office/drawing/2014/main" id="{61098A8D-9C2F-544F-A92C-34F839B17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0453" y="1027907"/>
            <a:ext cx="3517900" cy="26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DF572E-DABC-554E-A9C9-EC63E13BD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229" y="7129249"/>
            <a:ext cx="3505200" cy="297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8DEB9B-988E-5A46-A164-8371C669D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828" y="7129249"/>
            <a:ext cx="3656747" cy="29620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D6A9C3-EE9C-604D-9B51-56E56FCB7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229" y="2574118"/>
            <a:ext cx="4102963" cy="2927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9557B8-DD91-F44E-A5C8-883418FD0C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4436" y="2574118"/>
            <a:ext cx="3910913" cy="2959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A5EECE-ACD8-8E4B-9011-92B27F9734F7}"/>
              </a:ext>
            </a:extLst>
          </p:cNvPr>
          <p:cNvSpPr txBox="1"/>
          <p:nvPr/>
        </p:nvSpPr>
        <p:spPr>
          <a:xfrm>
            <a:off x="5854890" y="2265528"/>
            <a:ext cx="19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 Hours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70BD5D-9BE5-7F42-9558-EFEC0086B3AB}"/>
              </a:ext>
            </a:extLst>
          </p:cNvPr>
          <p:cNvSpPr txBox="1"/>
          <p:nvPr/>
        </p:nvSpPr>
        <p:spPr>
          <a:xfrm>
            <a:off x="1520071" y="2265528"/>
            <a:ext cx="19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 Year</a:t>
            </a:r>
          </a:p>
        </p:txBody>
      </p:sp>
    </p:spTree>
    <p:extLst>
      <p:ext uri="{BB962C8B-B14F-4D97-AF65-F5344CB8AC3E}">
        <p14:creationId xmlns:p14="http://schemas.microsoft.com/office/powerpoint/2010/main" val="29062953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4099-62B3-174B-A7FF-7B5543283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BF5924-867B-234B-99FC-0439D6E16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187" y="2016362"/>
            <a:ext cx="20955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CCEDC9-E4FE-2844-9B89-6BFA50F38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216" y="2016362"/>
            <a:ext cx="22098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C3E87C-5DE6-2B46-A7FE-EEB37F8F4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372447"/>
            <a:ext cx="4149573" cy="3003362"/>
          </a:xfrm>
          <a:prstGeom prst="rect">
            <a:avLst/>
          </a:prstGeom>
        </p:spPr>
      </p:pic>
      <p:pic>
        <p:nvPicPr>
          <p:cNvPr id="9" name="Picture 2" descr="https://lh4.googleusercontent.com/L8HlS20nACx0iJlSuOYD2fIvekKRUe8k4z5ipYc6vzVqzRZ4T2IIcH3lXAII7NaJXC8-i5FC-d8Lsn_BGs0iltUF1VXNF_bvRMGBHsv_LJRIJ9WsMfara2gkh_bZittDGe5ao3o8">
            <a:extLst>
              <a:ext uri="{FF2B5EF4-FFF2-40B4-BE49-F238E27FC236}">
                <a16:creationId xmlns:a16="http://schemas.microsoft.com/office/drawing/2014/main" id="{AAD3025F-E37B-2942-B844-5FB2B7C4C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390" y="7522573"/>
            <a:ext cx="4181727" cy="2853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C77B05-2F40-2B4A-9546-423119510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7857" y="7042247"/>
            <a:ext cx="2095500" cy="330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F7B157-FEC2-6E4B-903A-6A8A5B402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" y="7042247"/>
            <a:ext cx="22098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65FD7-C207-E247-B9B5-AC1967DD2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8020" y="2346562"/>
            <a:ext cx="4347939" cy="30165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997A8E-A626-644E-8B80-812CFFA27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96" y="2443535"/>
            <a:ext cx="4412741" cy="303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606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9C3A6-D801-7E4E-AF21-10FBD50A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lh4.googleusercontent.com/QqJ-NaH3PFWEOAViCUY0RfYfgY5hcDIjfx_WAST44cPOWGjzGN-F3ejfD2f6ZrOqJ_1lTbY0XnQ2prrG-isHtIA10voRRTcwpz5M-_7z2wyYAFSe-J6aswFeC2O1WHOrMbUUzIqK">
            <a:extLst>
              <a:ext uri="{FF2B5EF4-FFF2-40B4-BE49-F238E27FC236}">
                <a16:creationId xmlns:a16="http://schemas.microsoft.com/office/drawing/2014/main" id="{C197E2DD-1F46-3C4F-8C9E-9DB017F71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9563" y="1129447"/>
            <a:ext cx="30607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4.googleusercontent.com/n4HzBFprIbDA8dZKdXeNb0_Iobyv4XbZ06QN3VXUGbxMoYieWd5SaXdfufWEX926VyoGOkn7_HPjVanj50o2U0KxJAAAjYaA-cefD484eLFuOpXwtBzgfULODoHjpYMZmhe1vkDn">
            <a:extLst>
              <a:ext uri="{FF2B5EF4-FFF2-40B4-BE49-F238E27FC236}">
                <a16:creationId xmlns:a16="http://schemas.microsoft.com/office/drawing/2014/main" id="{7270C850-447E-2F44-896B-0699ABB7A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47" y="2108571"/>
            <a:ext cx="3083923" cy="1832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lh4.googleusercontent.com/CEcWvI9v2hQ_3RLjqe8tBRI2Q5aqDfS7z6mJ1sCu2wEv7Cg70tyRHYiVvwIcGpzlOmcpt7b-06WIqNnvvvoR4tRC-HuvB6db9rUGt-so2Vx6t2QcyKpYFooVkQdY8IiSoME4UJt7">
            <a:extLst>
              <a:ext uri="{FF2B5EF4-FFF2-40B4-BE49-F238E27FC236}">
                <a16:creationId xmlns:a16="http://schemas.microsoft.com/office/drawing/2014/main" id="{56A5B281-D6C7-5943-BA93-D34C6ECEB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109" y="2108572"/>
            <a:ext cx="3282715" cy="1832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lh6.googleusercontent.com/x38MZUYoxKF5Bvwke3uhB0RYW6i9QfDvQgmsmpR1lYXtvxveTXOtR273EcQA8jDuADMAUkKd2ZQ_lFYSgG0dwRnl7Aadn5vmsJjiU3zFUPfB7sv_N7tHL6IZL1O3bIXhStwKOSDx">
            <a:extLst>
              <a:ext uri="{FF2B5EF4-FFF2-40B4-BE49-F238E27FC236}">
                <a16:creationId xmlns:a16="http://schemas.microsoft.com/office/drawing/2014/main" id="{0CB12B21-2DA2-D948-B16B-7F2A288CA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58" y="4358666"/>
            <a:ext cx="3239256" cy="18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679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70F6F-2730-5B4B-96B8-C0F47846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https://lh4.googleusercontent.com/dVrYQOOPwy--WAdJ7Ias-zsHVjTaP2gphwwo-Tg6Xnrd8gFZ_J9682K6lZBhzCiWNIZYgf9yYfRfjpiHra0ocHa81py7Z7j4UjJ-R9icb83nqTnXx4GkaBAcThvXMQcE-PmXtPpj">
            <a:extLst>
              <a:ext uri="{FF2B5EF4-FFF2-40B4-BE49-F238E27FC236}">
                <a16:creationId xmlns:a16="http://schemas.microsoft.com/office/drawing/2014/main" id="{95D4347C-5D76-9944-A6C8-DC9706E7B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5971" y="2245530"/>
            <a:ext cx="5656825" cy="2558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lh5.googleusercontent.com/dC5QcjnzUMmRrX0ni26TsrHehWA86gCC0QlScaWdmiKzjtwlhcMSWmtqPEqVNtpMGKaY6G0oNJf8MNnZNyMxdrWqKZbg2bIAgOhFt89a9FKxAAxGncYs0MUNAFWMYY52upg4Cfhp">
            <a:extLst>
              <a:ext uri="{FF2B5EF4-FFF2-40B4-BE49-F238E27FC236}">
                <a16:creationId xmlns:a16="http://schemas.microsoft.com/office/drawing/2014/main" id="{2DE4FE25-E56E-E747-AB1B-A3D06A708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472" y="2047353"/>
            <a:ext cx="5478493" cy="397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0486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D777B-5698-B044-8BC7-96644794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Beer Production </a:t>
            </a:r>
          </a:p>
        </p:txBody>
      </p:sp>
      <p:pic>
        <p:nvPicPr>
          <p:cNvPr id="6146" name="Picture 2" descr="https://lh6.googleusercontent.com/SEpRaDQQcewd966Lh_RPFO8OFj50viAwhHVwMyHE1O8ItQr2ZoPfjrYTIZzdEjYhieewR2TyXLQgOfdN9vjsKL_flT2_C2A0fiQeXQrjSYsSJ-hr1sa5EW96TxmtCUfWwW2e6MCN">
            <a:extLst>
              <a:ext uri="{FF2B5EF4-FFF2-40B4-BE49-F238E27FC236}">
                <a16:creationId xmlns:a16="http://schemas.microsoft.com/office/drawing/2014/main" id="{1E1D7AE6-CCD2-704C-AE88-CE68D753B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192" y="1970491"/>
            <a:ext cx="6171616" cy="3802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139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DCC4B-1A87-E243-8D21-8C8DCC1B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56" y="365126"/>
            <a:ext cx="8671446" cy="1325563"/>
          </a:xfrm>
        </p:spPr>
        <p:txBody>
          <a:bodyPr/>
          <a:lstStyle/>
          <a:p>
            <a:r>
              <a:rPr lang="en-US" dirty="0"/>
              <a:t>Power Usage By Minute for 2 Weeks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013CAB-C05D-6640-A872-CA4518558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150" y="2664765"/>
            <a:ext cx="3636370" cy="2816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BA129-0EAD-2346-B703-C2A67B541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67" y="2761295"/>
            <a:ext cx="3833043" cy="262350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5343D56-D6CF-634B-9730-2747F62923DA}"/>
              </a:ext>
            </a:extLst>
          </p:cNvPr>
          <p:cNvSpPr/>
          <p:nvPr/>
        </p:nvSpPr>
        <p:spPr>
          <a:xfrm>
            <a:off x="115288" y="548132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dirty="0" err="1"/>
              <a:t>plotts.wge</a:t>
            </a:r>
            <a:r>
              <a:rPr lang="en-US" sz="1400" dirty="0"/>
              <a:t>(</a:t>
            </a:r>
            <a:r>
              <a:rPr lang="en-US" sz="1400" dirty="0" err="1"/>
              <a:t>homepowerusage$usageValue</a:t>
            </a:r>
            <a:r>
              <a:rPr lang="en-US" sz="1400" dirty="0"/>
              <a:t>[1:20160])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D5663-C55C-B84F-AB37-021C1DE057FF}"/>
              </a:ext>
            </a:extLst>
          </p:cNvPr>
          <p:cNvSpPr/>
          <p:nvPr/>
        </p:nvSpPr>
        <p:spPr>
          <a:xfrm>
            <a:off x="4317810" y="5481327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dirty="0" err="1"/>
              <a:t>parzen.wge</a:t>
            </a:r>
            <a:r>
              <a:rPr lang="en-US" sz="1400" dirty="0"/>
              <a:t>(</a:t>
            </a:r>
            <a:r>
              <a:rPr lang="en-US" sz="1400" dirty="0" err="1"/>
              <a:t>homepowerusage$usageValue</a:t>
            </a:r>
            <a:r>
              <a:rPr lang="en-US" sz="1400" dirty="0"/>
              <a:t>[1:20160])</a:t>
            </a:r>
          </a:p>
        </p:txBody>
      </p:sp>
    </p:spTree>
    <p:extLst>
      <p:ext uri="{BB962C8B-B14F-4D97-AF65-F5344CB8AC3E}">
        <p14:creationId xmlns:p14="http://schemas.microsoft.com/office/powerpoint/2010/main" val="225803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2979-1651-C94F-8FCF-9964348B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41709"/>
          </a:xfrm>
        </p:spPr>
        <p:txBody>
          <a:bodyPr/>
          <a:lstStyle/>
          <a:p>
            <a:r>
              <a:rPr lang="en-US" dirty="0" err="1"/>
              <a:t>Match’em</a:t>
            </a:r>
            <a:r>
              <a:rPr lang="en-US" dirty="0"/>
              <a:t> Up!</a:t>
            </a:r>
          </a:p>
        </p:txBody>
      </p:sp>
      <p:pic>
        <p:nvPicPr>
          <p:cNvPr id="4" name="Picture 5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0E020AE9-9624-744E-B9E2-973A7BF6C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97657"/>
            <a:ext cx="3531097" cy="5073245"/>
          </a:xfrm>
          <a:prstGeom prst="rect">
            <a:avLst/>
          </a:prstGeom>
        </p:spPr>
      </p:pic>
      <p:pic>
        <p:nvPicPr>
          <p:cNvPr id="5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AF1B196-5963-CD48-AB76-2E2CCB915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761" y="1497657"/>
            <a:ext cx="3687288" cy="507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88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2979-1651-C94F-8FCF-9964348B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41709"/>
          </a:xfrm>
        </p:spPr>
        <p:txBody>
          <a:bodyPr/>
          <a:lstStyle/>
          <a:p>
            <a:r>
              <a:rPr lang="en-US" dirty="0" err="1"/>
              <a:t>Match’em</a:t>
            </a:r>
            <a:r>
              <a:rPr lang="en-US" dirty="0"/>
              <a:t> Up!</a:t>
            </a:r>
          </a:p>
        </p:txBody>
      </p:sp>
      <p:pic>
        <p:nvPicPr>
          <p:cNvPr id="4" name="Picture 5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0E020AE9-9624-744E-B9E2-973A7BF6C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97657"/>
            <a:ext cx="3531097" cy="50732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3670C7-D581-B447-BD35-549F63CF9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354" y="1419237"/>
            <a:ext cx="2035551" cy="1364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180089-318E-5C45-A375-0A6EFB92B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4051" y="5364821"/>
            <a:ext cx="1878970" cy="13197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C79BD4-4F59-DF41-A6B6-01B040A99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5235" y="4074274"/>
            <a:ext cx="1867786" cy="1319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12AF06-2C73-0842-A64E-DA743DA884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2012" y="2770448"/>
            <a:ext cx="1834233" cy="126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95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Breakout 1</a:t>
            </a:r>
          </a:p>
        </p:txBody>
      </p:sp>
    </p:spTree>
    <p:extLst>
      <p:ext uri="{BB962C8B-B14F-4D97-AF65-F5344CB8AC3E}">
        <p14:creationId xmlns:p14="http://schemas.microsoft.com/office/powerpoint/2010/main" val="412509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7970-A3D2-894F-B999-E623D1DC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480529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Breakout 2</a:t>
            </a:r>
          </a:p>
        </p:txBody>
      </p:sp>
    </p:spTree>
    <p:extLst>
      <p:ext uri="{BB962C8B-B14F-4D97-AF65-F5344CB8AC3E}">
        <p14:creationId xmlns:p14="http://schemas.microsoft.com/office/powerpoint/2010/main" val="3456399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6314B-DED2-0848-9FB4-70BD9265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22" y="255944"/>
            <a:ext cx="7886700" cy="49382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Up! Part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2B1865-EF44-9E4E-AC98-9EA4D7C74B65}"/>
              </a:ext>
            </a:extLst>
          </p:cNvPr>
          <p:cNvSpPr txBox="1"/>
          <p:nvPr/>
        </p:nvSpPr>
        <p:spPr>
          <a:xfrm>
            <a:off x="263665" y="1246785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0EF7E-9E17-AF4C-8BA4-CA9D06C8D74B}"/>
              </a:ext>
            </a:extLst>
          </p:cNvPr>
          <p:cNvSpPr txBox="1"/>
          <p:nvPr/>
        </p:nvSpPr>
        <p:spPr>
          <a:xfrm>
            <a:off x="250493" y="267649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7D9BEA-87AB-7848-9F3E-52FCB9FE8CAA}"/>
              </a:ext>
            </a:extLst>
          </p:cNvPr>
          <p:cNvSpPr txBox="1"/>
          <p:nvPr/>
        </p:nvSpPr>
        <p:spPr>
          <a:xfrm>
            <a:off x="250492" y="415677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A7056A-B875-9A43-B287-569E65EA99C1}"/>
              </a:ext>
            </a:extLst>
          </p:cNvPr>
          <p:cNvSpPr txBox="1"/>
          <p:nvPr/>
        </p:nvSpPr>
        <p:spPr>
          <a:xfrm>
            <a:off x="88544" y="5783118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000614-5069-B74F-9F82-2441AA28147F}"/>
              </a:ext>
            </a:extLst>
          </p:cNvPr>
          <p:cNvSpPr txBox="1"/>
          <p:nvPr/>
        </p:nvSpPr>
        <p:spPr>
          <a:xfrm>
            <a:off x="5631462" y="121275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3EA174-C42E-364B-B980-A0271B029287}"/>
              </a:ext>
            </a:extLst>
          </p:cNvPr>
          <p:cNvSpPr txBox="1"/>
          <p:nvPr/>
        </p:nvSpPr>
        <p:spPr>
          <a:xfrm>
            <a:off x="5618290" y="2642457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52DC34-09FD-394F-B4A7-69FAD94D1F26}"/>
              </a:ext>
            </a:extLst>
          </p:cNvPr>
          <p:cNvSpPr txBox="1"/>
          <p:nvPr/>
        </p:nvSpPr>
        <p:spPr>
          <a:xfrm>
            <a:off x="5618289" y="4122740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E705CD-7B84-E740-BEA6-8D5020176388}"/>
              </a:ext>
            </a:extLst>
          </p:cNvPr>
          <p:cNvSpPr txBox="1"/>
          <p:nvPr/>
        </p:nvSpPr>
        <p:spPr>
          <a:xfrm>
            <a:off x="5456341" y="574908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B984236-EB82-3B4B-AA00-DBC017546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849" y="3715116"/>
            <a:ext cx="1956105" cy="125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E7BEC55-22A5-9749-85C6-3202AC2DC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647" y="2216330"/>
            <a:ext cx="2092431" cy="139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73C2D31-5D4E-F04A-B48C-9566D998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50" y="902568"/>
            <a:ext cx="1956105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8C9B312-E689-0040-BF46-FF8116AE5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22" y="2216330"/>
            <a:ext cx="2180158" cy="131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FB22E94-B03A-F941-8B57-C3D0CFB62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247" y="5075201"/>
            <a:ext cx="1857307" cy="165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9E3319A-3FB1-8344-B3A6-4B6C7EEF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46" y="3746117"/>
            <a:ext cx="2031909" cy="112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3925CEED-B88D-5D42-933D-0688428E6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809" y="540857"/>
            <a:ext cx="2346269" cy="151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F924B5-2E59-F146-AC69-A06760B2A5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968" y="5084884"/>
            <a:ext cx="2418047" cy="16387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1329F-A0BA-BD44-BBE7-28410BCF106C}"/>
              </a:ext>
            </a:extLst>
          </p:cNvPr>
          <p:cNvSpPr txBox="1"/>
          <p:nvPr/>
        </p:nvSpPr>
        <p:spPr>
          <a:xfrm>
            <a:off x="6297522" y="2251719"/>
            <a:ext cx="836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Hourly</a:t>
            </a:r>
          </a:p>
        </p:txBody>
      </p:sp>
    </p:spTree>
    <p:extLst>
      <p:ext uri="{BB962C8B-B14F-4D97-AF65-F5344CB8AC3E}">
        <p14:creationId xmlns:p14="http://schemas.microsoft.com/office/powerpoint/2010/main" val="495104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6314B-DED2-0848-9FB4-70BD9265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22" y="255944"/>
            <a:ext cx="7886700" cy="49382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Match’em</a:t>
            </a:r>
            <a:r>
              <a:rPr lang="en-US" dirty="0"/>
              <a:t> Up! Part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2B1865-EF44-9E4E-AC98-9EA4D7C74B65}"/>
              </a:ext>
            </a:extLst>
          </p:cNvPr>
          <p:cNvSpPr txBox="1"/>
          <p:nvPr/>
        </p:nvSpPr>
        <p:spPr>
          <a:xfrm>
            <a:off x="263665" y="1246785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0EF7E-9E17-AF4C-8BA4-CA9D06C8D74B}"/>
              </a:ext>
            </a:extLst>
          </p:cNvPr>
          <p:cNvSpPr txBox="1"/>
          <p:nvPr/>
        </p:nvSpPr>
        <p:spPr>
          <a:xfrm>
            <a:off x="250493" y="267649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7D9BEA-87AB-7848-9F3E-52FCB9FE8CAA}"/>
              </a:ext>
            </a:extLst>
          </p:cNvPr>
          <p:cNvSpPr txBox="1"/>
          <p:nvPr/>
        </p:nvSpPr>
        <p:spPr>
          <a:xfrm>
            <a:off x="250492" y="415677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A7056A-B875-9A43-B287-569E65EA99C1}"/>
              </a:ext>
            </a:extLst>
          </p:cNvPr>
          <p:cNvSpPr txBox="1"/>
          <p:nvPr/>
        </p:nvSpPr>
        <p:spPr>
          <a:xfrm>
            <a:off x="88544" y="5783118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000614-5069-B74F-9F82-2441AA28147F}"/>
              </a:ext>
            </a:extLst>
          </p:cNvPr>
          <p:cNvSpPr txBox="1"/>
          <p:nvPr/>
        </p:nvSpPr>
        <p:spPr>
          <a:xfrm>
            <a:off x="5631462" y="1212751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3EA174-C42E-364B-B980-A0271B029287}"/>
              </a:ext>
            </a:extLst>
          </p:cNvPr>
          <p:cNvSpPr txBox="1"/>
          <p:nvPr/>
        </p:nvSpPr>
        <p:spPr>
          <a:xfrm>
            <a:off x="5618290" y="2642457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52DC34-09FD-394F-B4A7-69FAD94D1F26}"/>
              </a:ext>
            </a:extLst>
          </p:cNvPr>
          <p:cNvSpPr txBox="1"/>
          <p:nvPr/>
        </p:nvSpPr>
        <p:spPr>
          <a:xfrm>
            <a:off x="5618289" y="4122740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E705CD-7B84-E740-BEA6-8D5020176388}"/>
              </a:ext>
            </a:extLst>
          </p:cNvPr>
          <p:cNvSpPr txBox="1"/>
          <p:nvPr/>
        </p:nvSpPr>
        <p:spPr>
          <a:xfrm>
            <a:off x="5456341" y="5749084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B984236-EB82-3B4B-AA00-DBC017546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670" y="2186080"/>
            <a:ext cx="1956105" cy="125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73C2D31-5D4E-F04A-B48C-9566D998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50" y="902568"/>
            <a:ext cx="1956105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8C9B312-E689-0040-BF46-FF8116AE5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22" y="2216330"/>
            <a:ext cx="2180158" cy="131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FB22E94-B03A-F941-8B57-C3D0CFB62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0468" y="3512389"/>
            <a:ext cx="1857307" cy="165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9E3319A-3FB1-8344-B3A6-4B6C7EEF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46" y="3746117"/>
            <a:ext cx="2031909" cy="112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3925CEED-B88D-5D42-933D-0688428E6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986" y="5340485"/>
            <a:ext cx="2346269" cy="151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F924B5-2E59-F146-AC69-A06760B2A5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968" y="5084884"/>
            <a:ext cx="2418047" cy="16387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6F88E4-2505-3547-9A3E-C2B13661D3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9734" y="661815"/>
            <a:ext cx="2232521" cy="146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39253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1665</TotalTime>
  <Words>280</Words>
  <Application>Microsoft Macintosh PowerPoint</Application>
  <PresentationFormat>On-screen Show (4:3)</PresentationFormat>
  <Paragraphs>72</Paragraphs>
  <Slides>35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2U</vt:lpstr>
      <vt:lpstr>DS 6373: Unit 2 Live Session </vt:lpstr>
      <vt:lpstr>Erratum: VXBAR CODE / Unit 1 Breakout Code </vt:lpstr>
      <vt:lpstr>Breakout 1</vt:lpstr>
      <vt:lpstr>Match’em Up!</vt:lpstr>
      <vt:lpstr>Match’em Up!</vt:lpstr>
      <vt:lpstr>End Breakout 1</vt:lpstr>
      <vt:lpstr>Breakout 2</vt:lpstr>
      <vt:lpstr>Match’em Up! Part 2</vt:lpstr>
      <vt:lpstr>Match’em Up! Part 2</vt:lpstr>
      <vt:lpstr>End Break Out 2</vt:lpstr>
      <vt:lpstr>Breakout 3</vt:lpstr>
      <vt:lpstr>Match’em Up Part 2</vt:lpstr>
      <vt:lpstr>Match’em Up Part 2</vt:lpstr>
      <vt:lpstr>End Break Out 3</vt:lpstr>
      <vt:lpstr>Aggregating</vt:lpstr>
      <vt:lpstr>Power Usage By Minute for 6 months</vt:lpstr>
      <vt:lpstr>Hourly Power Usage</vt:lpstr>
      <vt:lpstr>Daily Power Usage</vt:lpstr>
      <vt:lpstr>Question … What should the Spectral Density of White Noise Look Like? </vt:lpstr>
      <vt:lpstr>Why is the True Spectral Density Shown Below Always at Zero?</vt:lpstr>
      <vt:lpstr>Generate 1000 observation of from a white noise process and find the sample spectral density using a Parzen Window.</vt:lpstr>
      <vt:lpstr>Break Out</vt:lpstr>
      <vt:lpstr>Break Out</vt:lpstr>
      <vt:lpstr>Extras</vt:lpstr>
      <vt:lpstr>Breakout 2</vt:lpstr>
      <vt:lpstr>Match’em Up! Part 2</vt:lpstr>
      <vt:lpstr>Match’em Up! Part 2</vt:lpstr>
      <vt:lpstr>End Break Out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Monthly Beer Production </vt:lpstr>
      <vt:lpstr>Power Usage By Minute for 2 Weeks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 6373: Unit 2 Live Session </dc:title>
  <dc:creator>Microsoft Office User</dc:creator>
  <cp:lastModifiedBy>Microsoft Office User</cp:lastModifiedBy>
  <cp:revision>20</cp:revision>
  <dcterms:created xsi:type="dcterms:W3CDTF">2019-05-13T19:43:52Z</dcterms:created>
  <dcterms:modified xsi:type="dcterms:W3CDTF">2020-05-13T03:33:03Z</dcterms:modified>
</cp:coreProperties>
</file>

<file path=docProps/thumbnail.jpeg>
</file>